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 y="2562"/>
      </p:cViewPr>
      <p:guideLst>
        <p:guide orient="horz" pos="3120"/>
        <p:guide pos="216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1"/>
            <a:ext cx="4514850" cy="8452202"/>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2019/12/19</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116632" y="1728456"/>
            <a:ext cx="6549732" cy="416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068" y="632519"/>
            <a:ext cx="6558296" cy="4122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90072" y="3458875"/>
            <a:ext cx="3456385" cy="892552"/>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明治屋ホール</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（明治屋京橋ビル７</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F)</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t>
            </a: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中央区京橋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2-2-8</a:t>
            </a: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東京メトロ銀座線京橋駅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出口直結　明治屋京橋ビル７</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F</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お車でのご来場はご遠慮ください。</a:t>
            </a:r>
          </a:p>
          <a:p>
            <a:pPr algn="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052" name="Picture 4" descr="新ロゴべたなし"/>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3741" y="128464"/>
            <a:ext cx="2409395" cy="3225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 8"/>
          <p:cNvGraphicFramePr>
            <a:graphicFrameLocks noGrp="1"/>
          </p:cNvGraphicFramePr>
          <p:nvPr>
            <p:extLst>
              <p:ext uri="{D42A27DB-BD31-4B8C-83A1-F6EECF244321}">
                <p14:modId xmlns:p14="http://schemas.microsoft.com/office/powerpoint/2010/main" val="2552949779"/>
              </p:ext>
            </p:extLst>
          </p:nvPr>
        </p:nvGraphicFramePr>
        <p:xfrm>
          <a:off x="116632" y="7615708"/>
          <a:ext cx="6649188" cy="1873796"/>
        </p:xfrm>
        <a:graphic>
          <a:graphicData uri="http://schemas.openxmlformats.org/drawingml/2006/table">
            <a:tbl>
              <a:tblPr firstRow="1" bandRow="1">
                <a:tableStyleId>{5C22544A-7EE6-4342-B048-85BDC9FD1C3A}</a:tableStyleId>
              </a:tblPr>
              <a:tblGrid>
                <a:gridCol w="3777947">
                  <a:extLst>
                    <a:ext uri="{9D8B030D-6E8A-4147-A177-3AD203B41FA5}">
                      <a16:colId xmlns="" xmlns:a16="http://schemas.microsoft.com/office/drawing/2014/main" val="20000"/>
                    </a:ext>
                  </a:extLst>
                </a:gridCol>
                <a:gridCol w="2871241">
                  <a:extLst>
                    <a:ext uri="{9D8B030D-6E8A-4147-A177-3AD203B41FA5}">
                      <a16:colId xmlns="" xmlns:a16="http://schemas.microsoft.com/office/drawing/2014/main" val="20001"/>
                    </a:ext>
                  </a:extLst>
                </a:gridCol>
              </a:tblGrid>
              <a:tr h="97844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ご出席をお知らせください</a:t>
                      </a:r>
                      <a:endPar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9706">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貴社（店）名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ご連絡先</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05644">
                <a:tc gridSpan="2">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お名前　</a:t>
                      </a: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複数名でご参加の場合全員のお名前もしくは人数をご記入ください。</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6" name="テキスト ボックス 15"/>
          <p:cNvSpPr txBox="1"/>
          <p:nvPr/>
        </p:nvSpPr>
        <p:spPr>
          <a:xfrm>
            <a:off x="198165" y="9675331"/>
            <a:ext cx="1584176"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弊社担当者名</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92695" y="7837153"/>
            <a:ext cx="2880321" cy="600164"/>
          </a:xfrm>
          <a:prstGeom prst="rect">
            <a:avLst/>
          </a:prstGeom>
        </p:spPr>
        <p:txBody>
          <a:bodyPr wrap="square">
            <a:spAutoFit/>
          </a:bodyPr>
          <a:lstStyle/>
          <a:p>
            <a:pPr>
              <a:defRPr/>
            </a:pPr>
            <a:r>
              <a:rPr lang="ja-JP" altLang="en-US" sz="1100" dirty="0"/>
              <a:t>□　</a:t>
            </a:r>
            <a:r>
              <a:rPr lang="en-US" altLang="ja-JP" sz="1100" dirty="0" smtClean="0"/>
              <a:t>2020</a:t>
            </a:r>
            <a:r>
              <a:rPr lang="ja-JP" altLang="en-US" sz="900" dirty="0" smtClean="0"/>
              <a:t>年</a:t>
            </a:r>
            <a:r>
              <a:rPr lang="en-US" altLang="ja-JP" sz="1100" dirty="0"/>
              <a:t>2</a:t>
            </a:r>
            <a:r>
              <a:rPr lang="ja-JP" altLang="en-US" sz="1100" dirty="0" smtClean="0"/>
              <a:t>月</a:t>
            </a:r>
            <a:r>
              <a:rPr lang="en-US" altLang="ja-JP" sz="1100" dirty="0" smtClean="0"/>
              <a:t>4</a:t>
            </a:r>
            <a:r>
              <a:rPr lang="ja-JP" altLang="en-US" sz="900" dirty="0" smtClean="0"/>
              <a:t>日</a:t>
            </a:r>
            <a:r>
              <a:rPr lang="ja-JP" altLang="en-US" sz="1100" dirty="0" smtClean="0"/>
              <a:t>（火）</a:t>
            </a:r>
            <a:endParaRPr lang="en-US" altLang="ja-JP" sz="1100" dirty="0" smtClean="0"/>
          </a:p>
          <a:p>
            <a:pPr>
              <a:defRPr/>
            </a:pPr>
            <a:r>
              <a:rPr lang="ja-JP" altLang="en-US" sz="1100" dirty="0"/>
              <a:t>　</a:t>
            </a:r>
            <a:r>
              <a:rPr lang="ja-JP" altLang="en-US" sz="1100" dirty="0" smtClean="0"/>
              <a:t>　　 </a:t>
            </a:r>
            <a:r>
              <a:rPr lang="en-US" altLang="ja-JP" sz="1100" dirty="0" smtClean="0"/>
              <a:t>12</a:t>
            </a:r>
            <a:r>
              <a:rPr lang="ja-JP" altLang="en-US" sz="1100" dirty="0"/>
              <a:t>：</a:t>
            </a:r>
            <a:r>
              <a:rPr lang="en-US" altLang="ja-JP" sz="1100" dirty="0"/>
              <a:t>00</a:t>
            </a:r>
            <a:r>
              <a:rPr lang="ja-JP" altLang="en-US" sz="1100" dirty="0"/>
              <a:t>～</a:t>
            </a:r>
            <a:r>
              <a:rPr lang="en-US" altLang="ja-JP" sz="1100" dirty="0" smtClean="0"/>
              <a:t>17</a:t>
            </a:r>
            <a:r>
              <a:rPr lang="ja-JP" altLang="en-US" sz="1100" dirty="0" smtClean="0"/>
              <a:t>：</a:t>
            </a:r>
            <a:r>
              <a:rPr lang="en-US" altLang="ja-JP" sz="1100" dirty="0" smtClean="0"/>
              <a:t>00</a:t>
            </a:r>
            <a:r>
              <a:rPr lang="zh-TW" altLang="en-US" sz="800" dirty="0"/>
              <a:t>（最終入場受付</a:t>
            </a:r>
            <a:r>
              <a:rPr lang="en-US" altLang="zh-TW" sz="800" dirty="0"/>
              <a:t>16:30</a:t>
            </a:r>
            <a:r>
              <a:rPr lang="zh-TW" altLang="en-US" sz="800" dirty="0"/>
              <a:t>）</a:t>
            </a:r>
          </a:p>
          <a:p>
            <a:pPr>
              <a:defRPr/>
            </a:pPr>
            <a:r>
              <a:rPr lang="ja-JP" altLang="en-US" sz="1100" dirty="0" smtClean="0"/>
              <a:t>　　　</a:t>
            </a:r>
            <a:r>
              <a:rPr lang="en-US" altLang="ja-JP" sz="800" dirty="0" smtClean="0"/>
              <a:t>※</a:t>
            </a:r>
            <a:r>
              <a:rPr lang="ja-JP" altLang="en-US" sz="800" dirty="0"/>
              <a:t>　</a:t>
            </a:r>
            <a:r>
              <a:rPr lang="ja-JP" altLang="en-US" sz="800" dirty="0" smtClean="0"/>
              <a:t>時間内入退室自由</a:t>
            </a:r>
            <a:r>
              <a:rPr lang="ja-JP" altLang="en-US" sz="800" dirty="0"/>
              <a:t>　</a:t>
            </a:r>
            <a:r>
              <a:rPr lang="ja-JP" altLang="en-US" sz="1100" dirty="0"/>
              <a:t>　　　　　　　　　　　　　　　　　　　　　　</a:t>
            </a:r>
            <a:endParaRPr lang="en-US" altLang="ja-JP" sz="1100" dirty="0" smtClean="0"/>
          </a:p>
        </p:txBody>
      </p:sp>
      <p:sp>
        <p:nvSpPr>
          <p:cNvPr id="18" name="正方形/長方形 17"/>
          <p:cNvSpPr/>
          <p:nvPr/>
        </p:nvSpPr>
        <p:spPr>
          <a:xfrm>
            <a:off x="0" y="7311265"/>
            <a:ext cx="6858000" cy="307777"/>
          </a:xfrm>
          <a:prstGeom prst="rect">
            <a:avLst/>
          </a:prstGeom>
        </p:spPr>
        <p:txBody>
          <a:bodyPr wrap="square">
            <a:spAutoFit/>
          </a:bodyPr>
          <a:lstStyle/>
          <a:p>
            <a:pPr 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参加申込書</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株式会社明治屋</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酒類事業部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FAX</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03-3274-6070</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36789" y="7247800"/>
            <a:ext cx="685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4287355" y="3081739"/>
            <a:ext cx="2284448" cy="1247985"/>
            <a:chOff x="3968029" y="3345840"/>
            <a:chExt cx="2754062" cy="1442143"/>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68" t="32964" r="19620" b="20479"/>
            <a:stretch/>
          </p:blipFill>
          <p:spPr bwMode="auto">
            <a:xfrm>
              <a:off x="3968029" y="3345840"/>
              <a:ext cx="2754062" cy="144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229200" y="4043318"/>
              <a:ext cx="1272203" cy="284527"/>
            </a:xfrm>
            <a:prstGeom prst="rect">
              <a:avLst/>
            </a:prstGeom>
            <a:noFill/>
          </p:spPr>
          <p:txBody>
            <a:bodyPr wrap="square" rtlCol="0">
              <a:spAutoFit/>
            </a:bodyPr>
            <a:lstStyle/>
            <a:p>
              <a:r>
                <a:rPr kumimoji="1" lang="ja-JP" altLang="en-US" sz="1000" b="1" dirty="0" smtClean="0">
                  <a:solidFill>
                    <a:srgbClr val="FF0000"/>
                  </a:solidFill>
                  <a:effectLst>
                    <a:glow rad="152400">
                      <a:schemeClr val="bg1"/>
                    </a:glow>
                  </a:effectLst>
                </a:rPr>
                <a:t>明治屋京橋ビル</a:t>
              </a:r>
              <a:endParaRPr kumimoji="1" lang="ja-JP" altLang="en-US" sz="1000" b="1" dirty="0">
                <a:solidFill>
                  <a:srgbClr val="FF0000"/>
                </a:solidFill>
                <a:effectLst>
                  <a:glow rad="152400">
                    <a:schemeClr val="bg1"/>
                  </a:glow>
                </a:effectLst>
              </a:endParaRPr>
            </a:p>
          </p:txBody>
        </p:sp>
        <p:sp>
          <p:nvSpPr>
            <p:cNvPr id="10" name="涙形 9"/>
            <p:cNvSpPr/>
            <p:nvPr/>
          </p:nvSpPr>
          <p:spPr>
            <a:xfrm rot="8100000">
              <a:off x="5133310" y="3885925"/>
              <a:ext cx="242539" cy="236583"/>
            </a:xfrm>
            <a:prstGeom prst="teardrop">
              <a:avLst>
                <a:gd name="adj" fmla="val 200000"/>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p:cNvCxnSpPr/>
          <p:nvPr/>
        </p:nvCxnSpPr>
        <p:spPr>
          <a:xfrm>
            <a:off x="260648" y="9886950"/>
            <a:ext cx="18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16632" y="2773560"/>
            <a:ext cx="620688" cy="224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日時</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16632" y="3471475"/>
            <a:ext cx="620688" cy="224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会場</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51308" y="4446226"/>
            <a:ext cx="3129090" cy="738664"/>
          </a:xfrm>
          <a:prstGeom prst="rect">
            <a:avLst/>
          </a:prstGeom>
          <a:solidFill>
            <a:schemeClr val="bg1">
              <a:lumMod val="85000"/>
            </a:schemeClr>
          </a:solidFill>
          <a:ln>
            <a:noFill/>
            <a:prstDash val="sysDash"/>
          </a:ln>
        </p:spPr>
        <p:txBody>
          <a:bodyPr wrap="square">
            <a:spAutoFit/>
          </a:bodyPr>
          <a:lstStyle/>
          <a:p>
            <a:pPr lvl="0"/>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明治屋主要ワイン＆スピリッツのご紹介</a:t>
            </a:r>
          </a:p>
          <a:p>
            <a:pPr lvl="0"/>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新着商品のご紹介</a:t>
            </a:r>
          </a:p>
          <a:p>
            <a:pPr lvl="0"/>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特別受注商品のご紹介</a:t>
            </a:r>
            <a:endPar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明治屋</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食品</a:t>
            </a:r>
            <a:r>
              <a:rPr lang="ja-JP" altLang="en-US"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とマリアージュのご提案</a:t>
            </a:r>
            <a:endParaRPr lang="en-US" altLang="ja-JP"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92369" y="2214812"/>
            <a:ext cx="5985229" cy="461665"/>
          </a:xfrm>
          <a:prstGeom prst="rect">
            <a:avLst/>
          </a:prstGeom>
        </p:spPr>
        <p:txBody>
          <a:bodyPr wrap="square">
            <a:spAutoFit/>
          </a:bodyPr>
          <a:lstStyle/>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直輸入フランスワイン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ジェ・ジェ・モルチェ</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や、ワイルド・ターキーなど主要商品を含む明治屋直輸入ワイン＆スピリッツ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おすすめ各種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ご紹介します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。皆さまのお越しを心よりお待ちいたしております。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50" name="グループ化 2049"/>
          <p:cNvGrpSpPr/>
          <p:nvPr/>
        </p:nvGrpSpPr>
        <p:grpSpPr>
          <a:xfrm>
            <a:off x="116632" y="6822550"/>
            <a:ext cx="6840760" cy="286524"/>
            <a:chOff x="116632" y="7097328"/>
            <a:chExt cx="6840760" cy="286524"/>
          </a:xfrm>
        </p:grpSpPr>
        <p:sp>
          <p:nvSpPr>
            <p:cNvPr id="31" name="テキスト ボックス 30"/>
            <p:cNvSpPr txBox="1"/>
            <p:nvPr/>
          </p:nvSpPr>
          <p:spPr>
            <a:xfrm>
              <a:off x="1344842" y="7106853"/>
              <a:ext cx="5612550"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株式会社明治屋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酒類事業部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TEL</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03-3271-6977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FAX</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03-3274-6070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16632" y="7097328"/>
              <a:ext cx="1044116" cy="279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お問い合わせ先</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51" name="グループ化 2050"/>
          <p:cNvGrpSpPr/>
          <p:nvPr/>
        </p:nvGrpSpPr>
        <p:grpSpPr>
          <a:xfrm>
            <a:off x="108067" y="5339799"/>
            <a:ext cx="6671028" cy="1341393"/>
            <a:chOff x="108067" y="5417074"/>
            <a:chExt cx="6671028" cy="972504"/>
          </a:xfrm>
        </p:grpSpPr>
        <p:sp>
          <p:nvSpPr>
            <p:cNvPr id="25" name="正方形/長方形 24"/>
            <p:cNvSpPr/>
            <p:nvPr/>
          </p:nvSpPr>
          <p:spPr>
            <a:xfrm>
              <a:off x="108067" y="5417074"/>
              <a:ext cx="6671028" cy="972504"/>
            </a:xfrm>
            <a:prstGeom prst="rect">
              <a:avLst/>
            </a:prstGeom>
            <a:noFill/>
            <a:ln w="6350">
              <a:noFill/>
            </a:ln>
          </p:spPr>
          <p:txBody>
            <a:bodyPr wrap="square">
              <a:spAutoFit/>
            </a:bodyPr>
            <a:lstStyle/>
            <a:p>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★来日セミナー★</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ルンガロッティ</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CEO</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キアラ・ルンガロッティ氏来日</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イタリアワイン</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ルンガロッティ</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14:30-16:00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ルンガロッティ</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CEO</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キアラ・ルンガロッティ氏</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試飲アイテム</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ルンガロッティワイン各種（限定品含む）</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795279" y="5704897"/>
              <a:ext cx="2819870" cy="680567"/>
            </a:xfrm>
            <a:prstGeom prst="rect">
              <a:avLst/>
            </a:prstGeom>
          </p:spPr>
          <p:txBody>
            <a:bodyPr wrap="square">
              <a:spAutoFit/>
            </a:bodyPr>
            <a:lstStyle/>
            <a:p>
              <a:pPr>
                <a:tabLst>
                  <a:tab pos="0" algn="l"/>
                </a:tabLst>
              </a:pP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キアラ・</a:t>
              </a:r>
              <a:r>
                <a:rPr kumimoji="0"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ルンガロッティ</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a:t>
              </a:r>
            </a:p>
            <a:p>
              <a:pPr>
                <a:tabLst>
                  <a:tab pos="0" algn="l"/>
                </a:tabLst>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ルンガロッティ</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CEO</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兼栽培責任者</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tabLst>
                  <a:tab pos="0" algn="l"/>
                </a:tabLst>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ペルージャ大学で農業学専攻、</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rPr>
                <a:t>卒業後フランス</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・ボルドー大学でぶどう</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rPr>
                <a:t>栽培学を</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学ぶ。文化的活動も幅広く</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行いワインツーリズム</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から音楽に至る</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まで地域</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の発展に関わる様々な団体</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の要職</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を務めている。</a:t>
              </a:r>
            </a:p>
          </p:txBody>
        </p:sp>
        <p:sp>
          <p:nvSpPr>
            <p:cNvPr id="53" name="正方形/長方形 52"/>
            <p:cNvSpPr/>
            <p:nvPr/>
          </p:nvSpPr>
          <p:spPr>
            <a:xfrm>
              <a:off x="1715853" y="5449881"/>
              <a:ext cx="4886936" cy="301234"/>
            </a:xfrm>
            <a:prstGeom prst="rect">
              <a:avLst/>
            </a:prstGeom>
          </p:spPr>
          <p:txBody>
            <a:bodyPr wrap="square">
              <a:spAutoFit/>
            </a:bodyPr>
            <a:lstStyle/>
            <a:p>
              <a:pPr>
                <a:tabLst>
                  <a:tab pos="0" algn="l"/>
                </a:tabLst>
              </a:pPr>
              <a:r>
                <a:rPr kumimoji="0"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例年ガンベロ・ロッソで最高評価のトレ・ビッキエーレを</a:t>
              </a:r>
              <a:r>
                <a:rPr kumimoji="0"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獲得している、</a:t>
              </a:r>
              <a:r>
                <a:rPr kumimoji="0"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ルベスコ・ヴィーニャ</a:t>
              </a:r>
              <a:r>
                <a:rPr kumimoji="0"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tabLst>
                  <a:tab pos="0" algn="l"/>
                </a:tabLst>
              </a:pPr>
              <a:r>
                <a:rPr kumimoji="0"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モンティッキオの希少なオールドヴィンテージも特別試飲します！</a:t>
              </a:r>
              <a:endParaRPr kumimoji="0"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正方形/長方形 42"/>
          <p:cNvSpPr/>
          <p:nvPr/>
        </p:nvSpPr>
        <p:spPr>
          <a:xfrm>
            <a:off x="4022538" y="7833320"/>
            <a:ext cx="2880321" cy="261610"/>
          </a:xfrm>
          <a:prstGeom prst="rect">
            <a:avLst/>
          </a:prstGeom>
        </p:spPr>
        <p:txBody>
          <a:bodyPr wrap="square">
            <a:spAutoFit/>
          </a:bodyPr>
          <a:lstStyle/>
          <a:p>
            <a:pPr>
              <a:defRPr/>
            </a:pPr>
            <a:r>
              <a:rPr lang="ja-JP" altLang="en-US" sz="1100" dirty="0"/>
              <a:t>□　</a:t>
            </a:r>
            <a:r>
              <a:rPr lang="ja-JP" altLang="en-US" sz="1100" dirty="0" smtClean="0"/>
              <a:t> </a:t>
            </a:r>
            <a:r>
              <a:rPr lang="en-US" altLang="ja-JP" sz="1100" dirty="0" smtClean="0"/>
              <a:t>2020</a:t>
            </a:r>
            <a:r>
              <a:rPr lang="ja-JP" altLang="en-US" sz="900" dirty="0" smtClean="0"/>
              <a:t>年</a:t>
            </a:r>
            <a:r>
              <a:rPr lang="en-US" altLang="ja-JP" sz="1100" dirty="0"/>
              <a:t>2</a:t>
            </a:r>
            <a:r>
              <a:rPr lang="ja-JP" altLang="en-US" sz="1100" dirty="0" smtClean="0"/>
              <a:t>月</a:t>
            </a:r>
            <a:r>
              <a:rPr lang="en-US" altLang="ja-JP" sz="1100" dirty="0" smtClean="0"/>
              <a:t>4</a:t>
            </a:r>
            <a:r>
              <a:rPr lang="ja-JP" altLang="en-US" sz="900" dirty="0" smtClean="0"/>
              <a:t>日（</a:t>
            </a:r>
            <a:r>
              <a:rPr lang="ja-JP" altLang="en-US" sz="1100" dirty="0" smtClean="0"/>
              <a:t>火）　 </a:t>
            </a:r>
            <a:r>
              <a:rPr lang="en-US" altLang="ja-JP" sz="1100" dirty="0" smtClean="0"/>
              <a:t>14</a:t>
            </a:r>
            <a:r>
              <a:rPr lang="ja-JP" altLang="en-US" sz="1100" dirty="0" smtClean="0"/>
              <a:t>：</a:t>
            </a:r>
            <a:r>
              <a:rPr lang="en-US" altLang="ja-JP" sz="1100" dirty="0" smtClean="0"/>
              <a:t>30</a:t>
            </a:r>
            <a:r>
              <a:rPr lang="ja-JP" altLang="en-US" sz="1100" dirty="0" smtClean="0"/>
              <a:t>～</a:t>
            </a:r>
            <a:r>
              <a:rPr lang="en-US" altLang="ja-JP" sz="1100" dirty="0" smtClean="0"/>
              <a:t>16</a:t>
            </a:r>
            <a:r>
              <a:rPr lang="ja-JP" altLang="en-US" sz="1100" dirty="0" smtClean="0"/>
              <a:t>：</a:t>
            </a:r>
            <a:r>
              <a:rPr lang="en-US" altLang="ja-JP" sz="1100" dirty="0"/>
              <a:t>0</a:t>
            </a:r>
            <a:r>
              <a:rPr lang="en-US" altLang="ja-JP" sz="1100" dirty="0" smtClean="0"/>
              <a:t>0</a:t>
            </a:r>
          </a:p>
        </p:txBody>
      </p:sp>
      <p:sp>
        <p:nvSpPr>
          <p:cNvPr id="44" name="正方形/長方形 43"/>
          <p:cNvSpPr/>
          <p:nvPr/>
        </p:nvSpPr>
        <p:spPr>
          <a:xfrm>
            <a:off x="220497" y="7875164"/>
            <a:ext cx="465303" cy="185589"/>
          </a:xfrm>
          <a:prstGeom prst="rect">
            <a:avLst/>
          </a:prstGeom>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p>
            <a:pPr algn="dist"/>
            <a:r>
              <a:rPr lang="ja-JP" altLang="en-US" sz="900" b="1" dirty="0">
                <a:latin typeface="Meiryo UI" panose="020B0604030504040204" pitchFamily="50" charset="-128"/>
                <a:ea typeface="Meiryo UI" panose="020B0604030504040204" pitchFamily="50" charset="-128"/>
                <a:cs typeface="Meiryo UI" panose="020B0604030504040204" pitchFamily="50" charset="-128"/>
              </a:rPr>
              <a:t>試飲会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543300" y="7875165"/>
            <a:ext cx="479238" cy="157014"/>
          </a:xfrm>
          <a:prstGeom prst="rect">
            <a:avLst/>
          </a:prstGeom>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p>
            <a:pPr algn="dist"/>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54" name="直線コネクタ 2053"/>
          <p:cNvCxnSpPr/>
          <p:nvPr/>
        </p:nvCxnSpPr>
        <p:spPr>
          <a:xfrm>
            <a:off x="3284984" y="7905328"/>
            <a:ext cx="0" cy="3579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135681" y="8371358"/>
            <a:ext cx="664341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セミナーは先着順</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で受付け、定員になり次第締め切らせていただきます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試飲会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に定員はございませんので、お気軽にご来場願います。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204864" y="9521442"/>
            <a:ext cx="4653136" cy="400110"/>
          </a:xfrm>
          <a:prstGeom prst="rect">
            <a:avLst/>
          </a:prstGeom>
        </p:spPr>
        <p:txBody>
          <a:bodyPr wrap="square">
            <a:spAutoFit/>
          </a:bodyPr>
          <a:lstStyle/>
          <a:p>
            <a:pPr lvl="0"/>
            <a:r>
              <a:rPr lang="ja-JP" altLang="ja-JP" sz="900" dirty="0">
                <a:latin typeface="Meiryo UI" panose="020B0604030504040204" pitchFamily="50" charset="-128"/>
                <a:ea typeface="Meiryo UI" panose="020B0604030504040204" pitchFamily="50" charset="-128"/>
                <a:cs typeface="Meiryo UI" panose="020B0604030504040204" pitchFamily="50" charset="-128"/>
              </a:rPr>
              <a:t>誠にお手数ではございますが、ご出欠の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ご返事を</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1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ja-JP" sz="1100" b="1"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火</a:t>
            </a:r>
            <a:r>
              <a:rPr lang="ja-JP"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までに、申込書にご記入の上、ファックスにてご返送頂くか弊社営業担当へご連絡をお願い申し上げます。</a:t>
            </a:r>
          </a:p>
        </p:txBody>
      </p:sp>
      <p:sp>
        <p:nvSpPr>
          <p:cNvPr id="39" name="正方形/長方形 38"/>
          <p:cNvSpPr/>
          <p:nvPr/>
        </p:nvSpPr>
        <p:spPr>
          <a:xfrm>
            <a:off x="2415147" y="3015772"/>
            <a:ext cx="1872208" cy="323165"/>
          </a:xfrm>
          <a:prstGeom prst="rect">
            <a:avLst/>
          </a:prstGeom>
        </p:spPr>
        <p:txBody>
          <a:bodyPr wrap="square">
            <a:spAutoFit/>
          </a:bodyPr>
          <a:lstStyle/>
          <a:p>
            <a:pPr lvl="0"/>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時間内</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にご自由にお越しください。</a:t>
            </a:r>
          </a:p>
          <a:p>
            <a:pPr lvl="0"/>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908720" y="2721881"/>
            <a:ext cx="4296494" cy="307777"/>
          </a:xfrm>
          <a:prstGeom prst="rect">
            <a:avLst/>
          </a:prstGeom>
        </p:spPr>
        <p:txBody>
          <a:bodyPr wrap="squar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日（火）</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326947" y="2713437"/>
            <a:ext cx="3006527"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12:00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17:00</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（最終入場受付</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16:30</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337564" y="820152"/>
            <a:ext cx="4470903" cy="892488"/>
          </a:xfrm>
          <a:prstGeom prst="rect">
            <a:avLst/>
          </a:prstGeom>
          <a:noFill/>
        </p:spPr>
        <p:txBody>
          <a:bodyPr wrap="square" rtlCol="0">
            <a:spAutoFit/>
          </a:bodyPr>
          <a:lstStyle/>
          <a:p>
            <a:pPr algn="dist">
              <a:lnSpc>
                <a:spcPts val="7000"/>
              </a:lnSpc>
            </a:pPr>
            <a:r>
              <a:rPr kumimoji="1" lang="en-US" altLang="ja-JP" sz="4000" dirty="0" smtClean="0">
                <a:solidFill>
                  <a:schemeClr val="accent2">
                    <a:lumMod val="75000"/>
                  </a:schemeClr>
                </a:solidFill>
                <a:latin typeface="Mongolian Baiti" panose="03000500000000000000" pitchFamily="66" charset="0"/>
                <a:cs typeface="Mongolian Baiti" panose="03000500000000000000" pitchFamily="66" charset="0"/>
              </a:rPr>
              <a:t>Tasting</a:t>
            </a:r>
            <a:r>
              <a:rPr kumimoji="1" lang="en-US" altLang="ja-JP" sz="1600" dirty="0" smtClean="0">
                <a:solidFill>
                  <a:schemeClr val="accent2">
                    <a:lumMod val="75000"/>
                  </a:schemeClr>
                </a:solidFill>
                <a:latin typeface="Mongolian Baiti" panose="03000500000000000000" pitchFamily="66" charset="0"/>
                <a:cs typeface="Mongolian Baiti" panose="03000500000000000000" pitchFamily="66" charset="0"/>
              </a:rPr>
              <a:t> </a:t>
            </a:r>
            <a:r>
              <a:rPr kumimoji="1" lang="en-US" altLang="ja-JP" sz="2400" dirty="0" smtClean="0">
                <a:solidFill>
                  <a:schemeClr val="accent2">
                    <a:lumMod val="75000"/>
                  </a:schemeClr>
                </a:solidFill>
                <a:latin typeface="Mongolian Baiti" panose="03000500000000000000" pitchFamily="66" charset="0"/>
                <a:cs typeface="Mongolian Baiti" panose="03000500000000000000" pitchFamily="66" charset="0"/>
              </a:rPr>
              <a:t>&amp;</a:t>
            </a:r>
            <a:r>
              <a:rPr lang="en-US" altLang="ja-JP" sz="4000" dirty="0" smtClean="0">
                <a:solidFill>
                  <a:schemeClr val="accent2">
                    <a:lumMod val="75000"/>
                  </a:schemeClr>
                </a:solidFill>
                <a:latin typeface="Mongolian Baiti" panose="03000500000000000000" pitchFamily="66" charset="0"/>
                <a:cs typeface="Mongolian Baiti" panose="03000500000000000000" pitchFamily="66" charset="0"/>
              </a:rPr>
              <a:t>Seminar</a:t>
            </a:r>
          </a:p>
        </p:txBody>
      </p:sp>
      <p:sp>
        <p:nvSpPr>
          <p:cNvPr id="2" name="正方形/長方形 1"/>
          <p:cNvSpPr/>
          <p:nvPr/>
        </p:nvSpPr>
        <p:spPr>
          <a:xfrm>
            <a:off x="260648" y="583076"/>
            <a:ext cx="6264696" cy="461665"/>
          </a:xfrm>
          <a:prstGeom prst="rect">
            <a:avLst/>
          </a:prstGeom>
        </p:spPr>
        <p:txBody>
          <a:bodyPr wrap="square">
            <a:spAutoFit/>
          </a:bodyPr>
          <a:lstStyle/>
          <a:p>
            <a:pPr algn="dist"/>
            <a:r>
              <a:rPr lang="ja-JP" altLang="en-US" sz="2400" dirty="0">
                <a:solidFill>
                  <a:schemeClr val="bg1"/>
                </a:solidFill>
                <a:latin typeface="HG明朝E" panose="02020909000000000000" pitchFamily="17" charset="-128"/>
                <a:ea typeface="HG明朝E" panose="02020909000000000000" pitchFamily="17" charset="-128"/>
              </a:rPr>
              <a:t>明治屋直輸入洋酒（</a:t>
            </a:r>
            <a:r>
              <a:rPr lang="ja-JP" altLang="en-US" sz="2400" dirty="0" smtClean="0">
                <a:solidFill>
                  <a:schemeClr val="bg1"/>
                </a:solidFill>
                <a:latin typeface="HG明朝E" panose="02020909000000000000" pitchFamily="17" charset="-128"/>
                <a:ea typeface="HG明朝E" panose="02020909000000000000" pitchFamily="17" charset="-128"/>
              </a:rPr>
              <a:t>ワイン＆スピリッツ）</a:t>
            </a:r>
            <a:endParaRPr lang="ja-JP" altLang="en-US" sz="2400" dirty="0">
              <a:solidFill>
                <a:schemeClr val="bg1"/>
              </a:solidFill>
              <a:latin typeface="HG明朝E" panose="02020909000000000000" pitchFamily="17" charset="-128"/>
              <a:ea typeface="HG明朝E" panose="02020909000000000000" pitchFamily="17" charset="-128"/>
            </a:endParaRPr>
          </a:p>
        </p:txBody>
      </p:sp>
      <p:sp>
        <p:nvSpPr>
          <p:cNvPr id="50" name="正方形/長方形 49"/>
          <p:cNvSpPr/>
          <p:nvPr/>
        </p:nvSpPr>
        <p:spPr>
          <a:xfrm>
            <a:off x="260648" y="1683023"/>
            <a:ext cx="6264696" cy="461665"/>
          </a:xfrm>
          <a:prstGeom prst="rect">
            <a:avLst/>
          </a:prstGeom>
        </p:spPr>
        <p:txBody>
          <a:bodyPr wrap="square">
            <a:spAutoFit/>
          </a:bodyPr>
          <a:lstStyle/>
          <a:p>
            <a:pPr algn="dist"/>
            <a:r>
              <a:rPr lang="ja-JP" altLang="en-US" sz="2400" dirty="0" smtClean="0">
                <a:solidFill>
                  <a:schemeClr val="bg1"/>
                </a:solidFill>
                <a:latin typeface="HG明朝E" panose="02020909000000000000" pitchFamily="17" charset="-128"/>
                <a:ea typeface="HG明朝E" panose="02020909000000000000" pitchFamily="17" charset="-128"/>
              </a:rPr>
              <a:t>試飲会及びセミナー開催</a:t>
            </a:r>
            <a:endParaRPr lang="ja-JP" altLang="en-US" sz="2400" dirty="0">
              <a:solidFill>
                <a:schemeClr val="bg1"/>
              </a:solidFill>
              <a:latin typeface="HG明朝E" panose="02020909000000000000" pitchFamily="17" charset="-128"/>
              <a:ea typeface="HG明朝E" panose="02020909000000000000" pitchFamily="17" charset="-128"/>
            </a:endParaRPr>
          </a:p>
        </p:txBody>
      </p:sp>
      <p:sp>
        <p:nvSpPr>
          <p:cNvPr id="52" name="正方形/長方形 51"/>
          <p:cNvSpPr/>
          <p:nvPr/>
        </p:nvSpPr>
        <p:spPr>
          <a:xfrm>
            <a:off x="3397502" y="4576410"/>
            <a:ext cx="3240204" cy="646331"/>
          </a:xfrm>
          <a:prstGeom prst="rect">
            <a:avLst/>
          </a:prstGeom>
          <a:noFill/>
          <a:ln>
            <a:noFill/>
            <a:prstDash val="sysDash"/>
          </a:ln>
        </p:spPr>
        <p:txBody>
          <a:bodyPr wrap="square">
            <a:spAutoFit/>
          </a:bodyPr>
          <a:lstStyle/>
          <a:p>
            <a:pPr lvl="0"/>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豪華景品あり！</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利き酒コンテスト</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”も同時開催</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51358" y="5334000"/>
            <a:ext cx="6515006" cy="13471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896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249</Words>
  <Application>Microsoft Office PowerPoint</Application>
  <PresentationFormat>A4 210 x 297 mm</PresentationFormat>
  <Paragraphs>49</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yuka-watanabe</dc:creator>
  <cp:lastModifiedBy>michiko-iwamuro</cp:lastModifiedBy>
  <cp:revision>53</cp:revision>
  <cp:lastPrinted>2019-12-04T08:20:56Z</cp:lastPrinted>
  <dcterms:created xsi:type="dcterms:W3CDTF">2015-12-18T07:03:05Z</dcterms:created>
  <dcterms:modified xsi:type="dcterms:W3CDTF">2019-12-19T02:13:45Z</dcterms:modified>
</cp:coreProperties>
</file>